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6" r:id="rId8"/>
    <p:sldId id="260" r:id="rId9"/>
    <p:sldId id="267" r:id="rId10"/>
    <p:sldId id="261" r:id="rId11"/>
    <p:sldId id="262" r:id="rId12"/>
    <p:sldId id="263" r:id="rId13"/>
    <p:sldId id="269" r:id="rId14"/>
    <p:sldId id="270" r:id="rId15"/>
    <p:sldId id="268" r:id="rId16"/>
    <p:sldId id="271" r:id="rId17"/>
    <p:sldId id="264" r:id="rId18"/>
    <p:sldId id="265" r:id="rId19"/>
  </p:sldIdLst>
  <p:sldSz cx="14630400" cy="8229600"/>
  <p:notesSz cx="8229600" cy="14630400"/>
  <p:embeddedFontLst>
    <p:embeddedFont>
      <p:font typeface="Quattrocento" panose="02020502030000000404" pitchFamily="34" charset="0"/>
      <p:regular r:id="rId23"/>
    </p:embeddedFont>
    <p:embeddedFont>
      <p:font typeface="Quattrocento" panose="02020502030000000404" pitchFamily="34" charset="-122"/>
      <p:regular r:id="rId24"/>
    </p:embeddedFont>
    <p:embeddedFont>
      <p:font typeface="Quattrocento" panose="02020502030000000404" pitchFamily="34" charset="-120"/>
      <p:regular r:id="rId25"/>
    </p:embeddedFont>
    <p:embeddedFont>
      <p:font typeface="Sans Serif Collection" panose="020B0502040504020204" pitchFamily="34" charset="0"/>
      <p:regular r:id="rId26"/>
    </p:embeddedFont>
    <p:embeddedFont>
      <p:font typeface="Roboto Slab" pitchFamily="34" charset="0"/>
      <p:regular r:id="rId27"/>
    </p:embeddedFont>
    <p:embeddedFont>
      <p:font typeface="Roboto Slab" pitchFamily="34" charset="-122"/>
      <p:regular r:id="rId28"/>
    </p:embeddedFont>
    <p:embeddedFont>
      <p:font typeface="Roboto Slab" pitchFamily="34" charset="-120"/>
      <p:regular r:id="rId29"/>
    </p:embeddedFont>
    <p:embeddedFont>
      <p:font typeface="Roboto" panose="02000000000000000000" pitchFamily="34" charset="0"/>
      <p:regular r:id="rId30"/>
    </p:embeddedFont>
    <p:embeddedFont>
      <p:font typeface="Roboto" panose="02000000000000000000" pitchFamily="34" charset="-122"/>
      <p:regular r:id="rId31"/>
    </p:embeddedFont>
    <p:embeddedFont>
      <p:font typeface="Roboto" panose="02000000000000000000" pitchFamily="34" charset="-120"/>
      <p:regular r:id="rId32"/>
    </p:embeddedFont>
    <p:embeddedFont>
      <p:font typeface="Calibri" panose="020F050202020403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83942" autoAdjust="0"/>
  </p:normalViewPr>
  <p:slideViewPr>
    <p:cSldViewPr snapToGrid="0" snapToObjects="1">
      <p:cViewPr varScale="1">
        <p:scale>
          <a:sx n="78" d="100"/>
          <a:sy n="78" d="100"/>
        </p:scale>
        <p:origin x="1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morning, everyone. Today, I'm presenting a comprehensive analysis of our digital entertainment platform merger - a project born out of the </a:t>
            </a:r>
            <a:r>
              <a:rPr lang="en-US" dirty="0" err="1"/>
              <a:t>Codebasics</a:t>
            </a:r>
            <a:r>
              <a:rPr lang="en-US" dirty="0"/>
              <a:t> Resume Project Challenge 14. This isn't just a data exercise; it's a strategic deep dive into the transformative journey of </a:t>
            </a:r>
            <a:r>
              <a:rPr lang="en-US" dirty="0" err="1"/>
              <a:t>LioCinema</a:t>
            </a:r>
            <a:r>
              <a:rPr lang="en-US" dirty="0"/>
              <a:t> and </a:t>
            </a:r>
            <a:r>
              <a:rPr lang="en-US" dirty="0" err="1"/>
              <a:t>Jotstar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This challenge pushed me to go beyond surface-level analysis, transforming raw data into strategic insights that can drive our business forward. What you'll see today is a meticulous examination of our platform's performance from January to November 2024.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Our future is about strategic expansion: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Target Markets: Tier 2 and Tier 3 cities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Demographic Focus: 25-44 age group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Platform Improvement Priorities: User acquisition, content diversity, engagement metrics, and revenue per user</a:t>
            </a:r>
            <a:endParaRPr lang="en-US" dirty="0"/>
          </a:p>
          <a:p>
            <a:r>
              <a:rPr lang="en-US" dirty="0"/>
              <a:t>We're not just building a platform. We're creating a comprehensive digital entertainment ecosystem.</a:t>
            </a:r>
            <a:endParaRPr lang="en-US" dirty="0"/>
          </a:p>
          <a:p>
            <a:r>
              <a:rPr lang="en-US" b="1" dirty="0"/>
              <a:t>Closing Remarks:</a:t>
            </a:r>
            <a:r>
              <a:rPr lang="en-US" dirty="0"/>
              <a:t> This project, born from the </a:t>
            </a:r>
            <a:r>
              <a:rPr lang="en-US" dirty="0" err="1"/>
              <a:t>Codebasics</a:t>
            </a:r>
            <a:r>
              <a:rPr lang="en-US" dirty="0"/>
              <a:t> Resume Project Challenge 14, is more than an analysis. It's a blueprint for our digital future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cut to the chase - our numbers are compelling. We've achieved: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228,000 total users with an impressive 22.1% growth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139,000 actively engaged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111,000 paid subscribers and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$12.58 Million in total revenue</a:t>
            </a:r>
            <a:endParaRPr lang="en-US" dirty="0"/>
          </a:p>
          <a:p>
            <a:r>
              <a:rPr lang="en-US" dirty="0"/>
              <a:t>These aren't just statistics.  The </a:t>
            </a:r>
            <a:r>
              <a:rPr lang="en-US" dirty="0" err="1"/>
              <a:t>Codebasics</a:t>
            </a:r>
            <a:r>
              <a:rPr lang="en-US" dirty="0"/>
              <a:t> challenge taught me to look beyond numbers and see the story they tell.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dive into our user growth trends, which tell a story of our platform's evolution.</a:t>
            </a:r>
            <a:endParaRPr lang="en-US" dirty="0"/>
          </a:p>
          <a:p>
            <a:r>
              <a:rPr lang="en-US" dirty="0" err="1"/>
              <a:t>Jotstar's</a:t>
            </a:r>
            <a:r>
              <a:rPr lang="en-US" dirty="0"/>
              <a:t> Journey: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Starts with a modest 3.00% growth in January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Experiences fluctuating growth rates throughout the year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Peaks at around 14% in some months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Maintains a generally positive growth trajectory</a:t>
            </a:r>
            <a:endParaRPr lang="en-US" dirty="0"/>
          </a:p>
          <a:p>
            <a:r>
              <a:rPr lang="en-US" dirty="0" err="1"/>
              <a:t>LioCinema's</a:t>
            </a:r>
            <a:r>
              <a:rPr lang="en-US" dirty="0"/>
              <a:t> Progression: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Begins with a 3.56% growth in January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Shows more consistent and steady growth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Reaches peak growth of around 21.62% in November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Demonstrates a more linear upward growth pattern</a:t>
            </a:r>
            <a:endParaRPr lang="en-US" dirty="0"/>
          </a:p>
          <a:p>
            <a:r>
              <a:rPr lang="en-US" dirty="0"/>
              <a:t>Key Insights: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Both platforms show resilient growth despite market challenges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displays more consistent month-over-month growth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shows more variability but maintains an upward trend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Content is our primary differentiator. We have 3,610 total content items, each strategically positioned: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Movies dominate: </a:t>
            </a:r>
            <a:r>
              <a:rPr lang="en-US" dirty="0" err="1"/>
              <a:t>Jotstar</a:t>
            </a:r>
            <a:r>
              <a:rPr lang="en-US" dirty="0"/>
              <a:t> at 43%, </a:t>
            </a:r>
            <a:r>
              <a:rPr lang="en-US" dirty="0" err="1"/>
              <a:t>LioCinema</a:t>
            </a:r>
            <a:r>
              <a:rPr lang="en-US" dirty="0"/>
              <a:t> at 34%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Sports is an interesting segment: </a:t>
            </a:r>
            <a:r>
              <a:rPr lang="en-US" dirty="0" err="1"/>
              <a:t>Jotstar</a:t>
            </a:r>
            <a:r>
              <a:rPr lang="en-US" dirty="0"/>
              <a:t> leads with 11%, </a:t>
            </a:r>
            <a:r>
              <a:rPr lang="en-US" dirty="0" err="1"/>
              <a:t>LioCinema</a:t>
            </a:r>
            <a:r>
              <a:rPr lang="en-US" dirty="0"/>
              <a:t> at 1.4%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Series represent our growth opportunity: </a:t>
            </a:r>
            <a:r>
              <a:rPr lang="en-US" dirty="0" err="1"/>
              <a:t>Jotstar</a:t>
            </a:r>
            <a:r>
              <a:rPr lang="en-US" dirty="0"/>
              <a:t> at 8%, </a:t>
            </a:r>
            <a:r>
              <a:rPr lang="en-US" dirty="0" err="1"/>
              <a:t>LioCinema</a:t>
            </a:r>
            <a:r>
              <a:rPr lang="en-US" dirty="0"/>
              <a:t> at 3%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geographical reach is our strength. Look at our city tier distribution: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is primarily urban, with 38% in Tier 1 cities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has a phenomenal reach: 61.71% in Tier 1, 82.63% in Tier 2, and an incredible 93.19% in Tier 3 cities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the heartbeat of our platform. </a:t>
            </a:r>
            <a:r>
              <a:rPr lang="en-US" dirty="0" err="1"/>
              <a:t>Jotstar</a:t>
            </a:r>
            <a:r>
              <a:rPr lang="en-US" dirty="0"/>
              <a:t> boasts an 85.09% active user rate - a testament to its content and user experience. </a:t>
            </a:r>
            <a:r>
              <a:rPr lang="en-US" dirty="0" err="1"/>
              <a:t>LioCinema</a:t>
            </a:r>
            <a:r>
              <a:rPr lang="en-US" dirty="0"/>
              <a:t> sits at 55.13%, which I see not as a weakness, but as an enormous opportunity.</a:t>
            </a:r>
            <a:endParaRPr lang="en-US" dirty="0"/>
          </a:p>
          <a:p>
            <a:r>
              <a:rPr lang="en-US" dirty="0"/>
              <a:t>Our most significant challenge? Free plan users. 53.73% are currently inactive. But through the </a:t>
            </a:r>
            <a:r>
              <a:rPr lang="en-US" dirty="0" err="1"/>
              <a:t>Codebasics</a:t>
            </a:r>
            <a:r>
              <a:rPr lang="en-US" dirty="0"/>
              <a:t> challenge, I've learned to see this not as a problem, but as a massive conversion opportunity.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We've accumulated 26.73 Million watch hours - a number that speaks volumes: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Mobile dominates with 16.3 Million hours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TV contributes 5.8 Million hours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Laptops add 4.6 Million hours</a:t>
            </a:r>
            <a:endParaRPr lang="en-US" dirty="0"/>
          </a:p>
          <a:p>
            <a:r>
              <a:rPr lang="en-US" dirty="0"/>
              <a:t>This tells us our users want entertainment on their terms. Mobile isn't just a platform; it's our primary connection with our audience.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talk financials. Our subscription model reveals fascinating insights:</a:t>
            </a:r>
            <a:endParaRPr lang="en-US" dirty="0"/>
          </a:p>
          <a:p>
            <a:r>
              <a:rPr lang="en-US" dirty="0" err="1"/>
              <a:t>LioCinema's</a:t>
            </a:r>
            <a:r>
              <a:rPr lang="en-US" dirty="0"/>
              <a:t> breakdown: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Free: 105,000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Basic: 53,000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Premium: 25,000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VIP: 19,000 users</a:t>
            </a:r>
            <a:endParaRPr lang="en-US" dirty="0"/>
          </a:p>
          <a:p>
            <a:r>
              <a:rPr lang="en-US" dirty="0" err="1"/>
              <a:t>Jotstar's</a:t>
            </a:r>
            <a:r>
              <a:rPr lang="en-US" dirty="0"/>
              <a:t> model: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Free: 12,000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Premium: 13,000 users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VIP: 19,000 users</a:t>
            </a:r>
            <a:endParaRPr lang="en-US" dirty="0"/>
          </a:p>
          <a:p>
            <a:r>
              <a:rPr lang="en-US" dirty="0"/>
              <a:t>Total revenue: $12.58 Million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Jotstar</a:t>
            </a:r>
            <a:r>
              <a:rPr lang="en-US" dirty="0"/>
              <a:t> contribution: $8.71 Million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LioCinema</a:t>
            </a:r>
            <a:r>
              <a:rPr lang="en-US" dirty="0"/>
              <a:t> contribution: $7.05 Million</a:t>
            </a:r>
            <a:endParaRPr lang="en-US" dirty="0"/>
          </a:p>
          <a:p>
            <a:r>
              <a:rPr lang="en-US" dirty="0"/>
              <a:t>These aren't just numbers. They're a testament to our value proposition and user trust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strategic roadmap focuses on three key areas: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User Engagement: Converting free and basic users through targeted retention programs.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Content Strategy: Expanding content diversity, particularly in sports and series.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Technological Innovation: Enhancing mobile and TV experiences with AI-driven recommendations.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Codebasics</a:t>
            </a:r>
            <a:r>
              <a:rPr lang="en-US" dirty="0"/>
              <a:t> challenge taught me that recommendations must be data-driven and forward-looking.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2695694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LioCinema-Jotstar OTT Platform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62701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Comprehensive Market Insights (January-November 2024)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826687" y="5114925"/>
            <a:ext cx="2164794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104" y="781655"/>
            <a:ext cx="614755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Subscription &amp; Revenue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0104" y="208396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LioCinema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0104" y="267522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Free: 105K, Basic: 53K, Premium: 25K, VIP: 19K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07141" y="208396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Jotstar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7141" y="2675225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Free: 12K, Premium: 13K, VIP: 19K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0104" y="3542833"/>
            <a:ext cx="12954952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Total Revenue: $12.58M (Jotstar: $8.71M, LioCinema: $7.05M). Revenue is strong. Conversion needs work.</a:t>
            </a:r>
            <a:endParaRPr lang="en-US" sz="18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6842" y="4303744"/>
            <a:ext cx="5551866" cy="3831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40" y="4303744"/>
            <a:ext cx="6437105" cy="37966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0"/>
          <p:cNvSpPr/>
          <p:nvPr/>
        </p:nvSpPr>
        <p:spPr>
          <a:xfrm>
            <a:off x="793790" y="2539960"/>
            <a:ext cx="822817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Inactivity Correlation Analysis</a:t>
            </a:r>
            <a:endParaRPr lang="en-US" sz="44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 with less than 2 hours monthly watch time have a 61% higher chance of becoming inactive.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 3"/>
          <p:cNvSpPr/>
          <p:nvPr/>
        </p:nvSpPr>
        <p:spPr>
          <a:xfrm>
            <a:off x="5332928" y="3815715"/>
            <a:ext cx="29784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Moderate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Users watching 2-5 hours monthly show a 39% inactivity rate.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Watch Time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" panose="02000000000000000000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Only 16% of users are inactive with over 5 hours of monthly watch time.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7013" y="864333"/>
            <a:ext cx="9165746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chemeClr val="accent2">
                    <a:lumMod val="40000"/>
                    <a:lumOff val="6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Engagement by Subscription Plan</a:t>
            </a:r>
            <a:endParaRPr lang="en-US" sz="445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67013" y="2096536"/>
            <a:ext cx="3664863" cy="1669852"/>
          </a:xfrm>
          <a:prstGeom prst="roundRect">
            <a:avLst>
              <a:gd name="adj" fmla="val 2038"/>
            </a:avLst>
          </a:prstGeom>
          <a:solidFill>
            <a:schemeClr val="accent3">
              <a:lumMod val="50000"/>
            </a:schemeClr>
          </a:solidFill>
        </p:spPr>
      </p:sp>
      <p:sp>
        <p:nvSpPr>
          <p:cNvPr id="4" name="Text 2"/>
          <p:cNvSpPr/>
          <p:nvPr/>
        </p:nvSpPr>
        <p:spPr>
          <a:xfrm>
            <a:off x="693827" y="23233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Free Plan</a:t>
            </a:r>
            <a:endParaRPr lang="en-US" sz="22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3827" y="2813768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1.1 hours/month watch time. 52% inactivity.</a:t>
            </a:r>
            <a:endParaRPr lang="en-US" sz="175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358690" y="2096536"/>
            <a:ext cx="3664863" cy="1669852"/>
          </a:xfrm>
          <a:prstGeom prst="roundRect">
            <a:avLst>
              <a:gd name="adj" fmla="val 2038"/>
            </a:avLst>
          </a:prstGeom>
          <a:solidFill>
            <a:schemeClr val="accent3">
              <a:lumMod val="50000"/>
            </a:schemeClr>
          </a:solidFill>
        </p:spPr>
      </p:sp>
      <p:sp>
        <p:nvSpPr>
          <p:cNvPr id="7" name="Text 5"/>
          <p:cNvSpPr/>
          <p:nvPr/>
        </p:nvSpPr>
        <p:spPr>
          <a:xfrm>
            <a:off x="4585504" y="23233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Basic Plan</a:t>
            </a:r>
            <a:endParaRPr lang="en-US" sz="220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4585504" y="2813768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3.2 hours/month watch time. 32% inactivity.</a:t>
            </a:r>
            <a:endParaRPr lang="en-US" sz="1750" b="1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67013" y="3993201"/>
            <a:ext cx="7556421" cy="1306949"/>
          </a:xfrm>
          <a:prstGeom prst="roundRect">
            <a:avLst>
              <a:gd name="adj" fmla="val 2603"/>
            </a:avLst>
          </a:prstGeom>
          <a:solidFill>
            <a:schemeClr val="accent3">
              <a:lumMod val="50000"/>
            </a:schemeClr>
          </a:solidFill>
        </p:spPr>
      </p:sp>
      <p:sp>
        <p:nvSpPr>
          <p:cNvPr id="10" name="Text 8"/>
          <p:cNvSpPr/>
          <p:nvPr/>
        </p:nvSpPr>
        <p:spPr>
          <a:xfrm>
            <a:off x="693827" y="42200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Premium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 Plan</a:t>
            </a:r>
            <a:endParaRPr lang="en-US" sz="22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93827" y="4710434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8.4 hours/month watch time. 12% inactivity.</a:t>
            </a:r>
            <a:endParaRPr lang="en-US" sz="175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986" y="3340901"/>
            <a:ext cx="6395451" cy="34648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7260" y="1871583"/>
            <a:ext cx="6593171" cy="44864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43" y="1859860"/>
            <a:ext cx="6593172" cy="45650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0344" y="495923"/>
            <a:ext cx="7556421" cy="9865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Subscription Transition Dynamics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60" y="1618564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0792" y="18453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Downgrade Trends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0792" y="2335796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Total downgrades: 17823 users.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0" y="4519943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79072" y="474675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 Slab" pitchFamily="34" charset="-122"/>
                <a:cs typeface="Roboto Slab" pitchFamily="34" charset="-120"/>
              </a:rPr>
              <a:t>Upgrade Trends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2179072" y="5237176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chemeClr val="accent2">
                    <a:lumMod val="40000"/>
                    <a:lumOff val="60000"/>
                  </a:schemeClr>
                </a:solidFill>
                <a:latin typeface="Quattrocento" panose="02020502030000000404" pitchFamily="34" charset="0"/>
                <a:ea typeface="Roboto" panose="02000000000000000000" pitchFamily="34" charset="-122"/>
                <a:cs typeface="Roboto" panose="02000000000000000000" pitchFamily="34" charset="-120"/>
              </a:rPr>
              <a:t>Total upgrades: 14281 users.</a:t>
            </a:r>
            <a:endParaRPr lang="en-US" sz="2800" dirty="0">
              <a:solidFill>
                <a:schemeClr val="accent2">
                  <a:lumMod val="40000"/>
                  <a:lumOff val="60000"/>
                </a:schemeClr>
              </a:solidFill>
              <a:latin typeface="Quattrocento" panose="020205020300000004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560" y="1425872"/>
            <a:ext cx="6507101" cy="2824451"/>
          </a:xfrm>
          <a:prstGeom prst="rect">
            <a:avLst/>
          </a:prstGeom>
        </p:spPr>
      </p:pic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2054335" y="2804571"/>
            <a:ext cx="537809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LioCinema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 Downgrades: 12,628 users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Quattrocento" panose="020205020300000004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Jotstar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 Downgrades: 5,195 users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Quattrocento" panose="020205020300000004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150791" y="5980371"/>
            <a:ext cx="608218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LioCinema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 Upgrades: 12,386 users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Quattrocento" panose="020205020300000004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Jotstar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Quattrocento" panose="02020502030000000404" pitchFamily="34" charset="0"/>
              </a:rPr>
              <a:t> Upgrades: 1,895 users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Quattrocento" panose="020205020300000004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rcRect l="48291" b="55569"/>
          <a:stretch>
            <a:fillRect/>
          </a:stretch>
        </p:blipFill>
        <p:spPr>
          <a:xfrm>
            <a:off x="7919569" y="4519943"/>
            <a:ext cx="3393051" cy="17080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 l="48595" b="55162"/>
          <a:stretch>
            <a:fillRect/>
          </a:stretch>
        </p:blipFill>
        <p:spPr>
          <a:xfrm>
            <a:off x="11394831" y="4519943"/>
            <a:ext cx="3096368" cy="1708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76945"/>
            <a:ext cx="715398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Strategic Recommendations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339935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57925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User Engagement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074789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Convert free/basic users. Develop retention programs.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76186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01550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Content Strategy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4511040"/>
            <a:ext cx="591276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Expand content diversity. Strengthen sports and series.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212437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5451753"/>
            <a:ext cx="321290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Technological Innovation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947291"/>
            <a:ext cx="591276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Enhance mobile/TV experiences. AI recommendations.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7318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Future Outlook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6030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</p:spPr>
      </p:sp>
      <p:sp>
        <p:nvSpPr>
          <p:cNvPr id="5" name="Text 2"/>
          <p:cNvSpPr/>
          <p:nvPr/>
        </p:nvSpPr>
        <p:spPr>
          <a:xfrm>
            <a:off x="6563439" y="26996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Target Markets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195161"/>
            <a:ext cx="3135987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Expand into Tier 2 &amp; Tier 3 cities.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60308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315251"/>
          </a:solidFill>
        </p:spPr>
      </p:sp>
      <p:sp>
        <p:nvSpPr>
          <p:cNvPr id="8" name="Text 5"/>
          <p:cNvSpPr/>
          <p:nvPr/>
        </p:nvSpPr>
        <p:spPr>
          <a:xfrm>
            <a:off x="10417373" y="26996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Demographic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195161"/>
            <a:ext cx="31359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Engage 25-44 age group.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439841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</p:spPr>
      </p:sp>
      <p:sp>
        <p:nvSpPr>
          <p:cNvPr id="11" name="Text 8"/>
          <p:cNvSpPr/>
          <p:nvPr/>
        </p:nvSpPr>
        <p:spPr>
          <a:xfrm>
            <a:off x="6563439" y="4679156"/>
            <a:ext cx="291655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Platform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5174694"/>
            <a:ext cx="698992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Boost mobile &amp; TV engagement.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066234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Prioritize user acquisition rate, content diversity, engagement metrics, revenue per user. These are critical.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Executive Summary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5" name="Text 2"/>
          <p:cNvSpPr/>
          <p:nvPr/>
        </p:nvSpPr>
        <p:spPr>
          <a:xfrm>
            <a:off x="6533555" y="2361248"/>
            <a:ext cx="119658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Total Users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228,000 (+22.1% Growth) demonstrate platform appeal.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9" name="Text 6"/>
          <p:cNvSpPr/>
          <p:nvPr/>
        </p:nvSpPr>
        <p:spPr>
          <a:xfrm>
            <a:off x="6502718" y="3748326"/>
            <a:ext cx="18121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Active Users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139,000 (61%) signal robust engagement.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13" name="Text 10"/>
          <p:cNvSpPr/>
          <p:nvPr/>
        </p:nvSpPr>
        <p:spPr>
          <a:xfrm>
            <a:off x="6501408" y="5135404"/>
            <a:ext cx="183833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Paid Users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111,000 (+21.2% Growth) drive revenue growth.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</p:spPr>
      </p:sp>
      <p:sp>
        <p:nvSpPr>
          <p:cNvPr id="17" name="Text 14"/>
          <p:cNvSpPr/>
          <p:nvPr/>
        </p:nvSpPr>
        <p:spPr>
          <a:xfrm>
            <a:off x="6507480" y="6522482"/>
            <a:ext cx="171688" cy="3378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Total Revenue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$12.58 Million (+17.9% Growth) shows financial success.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7002" y="73692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User Growth Trends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637062" y="1950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Jotstar Peak Growth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37062" y="2541287"/>
            <a:ext cx="392858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Quattrocento" panose="02020502030000000404" pitchFamily="34" charset="0"/>
              </a:rPr>
              <a:t>3.20% in January shows initial market positioning</a:t>
            </a:r>
            <a:endParaRPr lang="en-US" sz="2000" dirty="0">
              <a:solidFill>
                <a:schemeClr val="bg1"/>
              </a:solidFill>
              <a:latin typeface="Quattrocento" panose="020205020300000004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157151" y="1950023"/>
            <a:ext cx="3051096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LioCinema Peak Growth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157151" y="2541287"/>
            <a:ext cx="3928586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Quattrocento" panose="02020502030000000404" pitchFamily="34" charset="0"/>
              </a:rPr>
              <a:t>21.62% in November highlights content strategy and scaling potential.</a:t>
            </a:r>
            <a:endParaRPr lang="en-US" sz="2000" dirty="0">
              <a:solidFill>
                <a:schemeClr val="bg1"/>
              </a:solidFill>
              <a:latin typeface="Quattrocento" panose="02020502030000000404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677239" y="195002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Growth Trajectory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239" y="2541286"/>
            <a:ext cx="3928586" cy="1040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2000" dirty="0">
                <a:solidFill>
                  <a:schemeClr val="bg1"/>
                </a:solidFill>
                <a:latin typeface="Quattrocento" panose="02020502030000000404" pitchFamily="34" charset="0"/>
              </a:rPr>
              <a:t>Consistent upward movement for Lio Cinema, steady performance for </a:t>
            </a:r>
            <a:r>
              <a:rPr lang="en-US" sz="2000" dirty="0" err="1">
                <a:solidFill>
                  <a:schemeClr val="bg1"/>
                </a:solidFill>
                <a:latin typeface="Quattrocento" panose="02020502030000000404" pitchFamily="34" charset="0"/>
              </a:rPr>
              <a:t>Jotstar</a:t>
            </a:r>
            <a:r>
              <a:rPr lang="en-US" sz="2000" dirty="0">
                <a:solidFill>
                  <a:schemeClr val="bg1"/>
                </a:solidFill>
                <a:latin typeface="Quattrocento" panose="02020502030000000404" pitchFamily="34" charset="0"/>
              </a:rPr>
              <a:t>.</a:t>
            </a:r>
            <a:endParaRPr lang="en-US" sz="2000" dirty="0">
              <a:solidFill>
                <a:schemeClr val="bg1"/>
              </a:solidFill>
              <a:latin typeface="Quattrocento" panose="020205020300000004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821" y="4114801"/>
            <a:ext cx="5990817" cy="3311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349" y="4114799"/>
            <a:ext cx="5823056" cy="3311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5449372" cy="5497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Content Library Breakdown</a:t>
            </a:r>
            <a:endParaRPr lang="en-US" sz="3450" dirty="0"/>
          </a:p>
        </p:txBody>
      </p:sp>
      <p:sp>
        <p:nvSpPr>
          <p:cNvPr id="8" name="Text 5"/>
          <p:cNvSpPr/>
          <p:nvPr/>
        </p:nvSpPr>
        <p:spPr>
          <a:xfrm>
            <a:off x="654249" y="6818344"/>
            <a:ext cx="12336922" cy="7562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Movies dominate content for both. Sports has higher preference for Jotstar. Series needs more expansion.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654248" y="1229805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accent2">
                    <a:lumMod val="60000"/>
                    <a:lumOff val="40000"/>
                  </a:schemeClr>
                </a:solidFill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Total Content Items: 3,610</a:t>
            </a:r>
            <a:endParaRPr lang="en-US" sz="1750" dirty="0">
              <a:solidFill>
                <a:schemeClr val="accent2">
                  <a:lumMod val="60000"/>
                  <a:lumOff val="40000"/>
                </a:schemeClr>
              </a:solidFill>
              <a:latin typeface="Sans Serif Collection" panose="020B0502040504020204" pitchFamily="34" charset="0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76602" y="1411256"/>
            <a:ext cx="2746861" cy="0"/>
          </a:xfrm>
          <a:prstGeom prst="straightConnector1">
            <a:avLst/>
          </a:prstGeom>
          <a:ln>
            <a:noFill/>
            <a:tailEnd type="triangle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76602" y="1411256"/>
            <a:ext cx="252383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3457" y="788850"/>
            <a:ext cx="5229723" cy="9384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9" y="2075172"/>
            <a:ext cx="9326092" cy="4225268"/>
          </a:xfrm>
          <a:prstGeom prst="rect">
            <a:avLst/>
          </a:prstGeom>
        </p:spPr>
      </p:pic>
      <p:sp>
        <p:nvSpPr>
          <p:cNvPr id="22" name="Rectangle 3"/>
          <p:cNvSpPr>
            <a:spLocks noChangeArrowheads="1"/>
          </p:cNvSpPr>
          <p:nvPr/>
        </p:nvSpPr>
        <p:spPr bwMode="auto">
          <a:xfrm rot="10800000" flipV="1">
            <a:off x="10114155" y="2915575"/>
            <a:ext cx="4477214" cy="2049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Movies: 43%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34%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Sports: 11%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1.4%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Series: 8%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Jotstar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| 3% 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LioCinema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2025-03-05 09360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359876" y="562708"/>
            <a:ext cx="11910648" cy="7045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87116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User Demographics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50106"/>
            <a:ext cx="7468553" cy="2757011"/>
          </a:xfrm>
          <a:prstGeom prst="roundRect">
            <a:avLst>
              <a:gd name="adj" fmla="val 13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45344" y="2757726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85493" y="2908935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City Tier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573185" y="2908935"/>
            <a:ext cx="199763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Jotstar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057067" y="2908935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LioCinema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45344" y="3443168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0" name="Text 7"/>
          <p:cNvSpPr/>
          <p:nvPr/>
        </p:nvSpPr>
        <p:spPr>
          <a:xfrm>
            <a:off x="1085493" y="3594378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Tier 1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3573185" y="3594378"/>
            <a:ext cx="199763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38.29%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057067" y="3594378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61.71%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45344" y="4128611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1085493" y="4279821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Tier 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3573185" y="4279821"/>
            <a:ext cx="199763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17.37%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057067" y="4279821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82.63%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845344" y="4814054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1085493" y="4965263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Tier 3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3573185" y="4965263"/>
            <a:ext cx="199763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6.81%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057067" y="4965263"/>
            <a:ext cx="2001441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93.19%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837724" y="5776317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Jotstar's audience is concentrated in Tier 1 cities. LioCinema has a broader reach across tiers.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275" y="1735066"/>
            <a:ext cx="6592220" cy="45250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34" y="1735066"/>
            <a:ext cx="5029902" cy="45345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68485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User Engagement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231475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33242"/>
            <a:ext cx="225016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Jotstar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28780"/>
            <a:ext cx="22501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85.09% Active Users signifies high loyalty.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9" y="3231475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33242"/>
            <a:ext cx="2250162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LioCinema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4528780"/>
            <a:ext cx="2250162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55.13% Active Users shows engagement opportunity.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2395" y="3231475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33361"/>
            <a:ext cx="225028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Free Plan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528899"/>
            <a:ext cx="2250281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53.73% Inactive users pose conversion challenge.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248" y="513993"/>
            <a:ext cx="4398288" cy="5497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D9BE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Watch Time Analysis</a:t>
            </a:r>
            <a:endParaRPr lang="en-US" sz="3450" dirty="0"/>
          </a:p>
        </p:txBody>
      </p:sp>
      <p:sp>
        <p:nvSpPr>
          <p:cNvPr id="10" name="Text 7"/>
          <p:cNvSpPr/>
          <p:nvPr/>
        </p:nvSpPr>
        <p:spPr>
          <a:xfrm>
            <a:off x="525294" y="6598429"/>
            <a:ext cx="13321903" cy="2990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000" dirty="0">
                <a:solidFill>
                  <a:srgbClr val="F9EEE7"/>
                </a:solidFill>
                <a:latin typeface="Quattrocento" panose="02020502030000000404" pitchFamily="34" charset="0"/>
                <a:ea typeface="Quattrocento" panose="02020502030000000404" pitchFamily="34" charset="-122"/>
                <a:cs typeface="Quattrocento" panose="02020502030000000404" pitchFamily="34" charset="-120"/>
              </a:rPr>
              <a:t>Total watch time reached 26.73 Million Hours. Mobile devices are the primary viewing platform.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248" y="1812319"/>
            <a:ext cx="7484602" cy="40374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4773" y="1812319"/>
            <a:ext cx="5553565" cy="40374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2839</Words>
  <Application>WPS Presentation</Application>
  <PresentationFormat>Custom</PresentationFormat>
  <Paragraphs>187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Quattrocento</vt:lpstr>
      <vt:lpstr>Quattrocento</vt:lpstr>
      <vt:lpstr>Quattrocento</vt:lpstr>
      <vt:lpstr>Sans Serif Collection</vt:lpstr>
      <vt:lpstr>Roboto Slab</vt:lpstr>
      <vt:lpstr>Roboto Slab</vt:lpstr>
      <vt:lpstr>Roboto Slab</vt:lpstr>
      <vt:lpstr>Roboto</vt:lpstr>
      <vt:lpstr>Roboto</vt:lpstr>
      <vt:lpstr>Roboto</vt:lpstr>
      <vt:lpstr>Calibri</vt:lpstr>
      <vt:lpstr>Microsoft YaHei</vt:lpstr>
      <vt:lpstr>汉仪旗黑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palakkayare</cp:lastModifiedBy>
  <cp:revision>6</cp:revision>
  <dcterms:created xsi:type="dcterms:W3CDTF">2025-10-21T11:27:41Z</dcterms:created>
  <dcterms:modified xsi:type="dcterms:W3CDTF">2025-10-21T11:27:41Z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